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CAF2F26-4D5C-497B-B3D7-908F4ECE8AED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705EBC-9FE3-4BAF-A039-7FFCE47C7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err="1"/>
              <a:t>.</a:t>
            </a:r>
            <a:r>
              <a:rPr lang="en-US" dirty="0" err="1" smtClean="0"/>
              <a:t>Muhammad</a:t>
            </a:r>
            <a:r>
              <a:rPr lang="en-US" dirty="0" smtClean="0"/>
              <a:t> </a:t>
            </a:r>
            <a:r>
              <a:rPr lang="en-US" dirty="0" err="1" smtClean="0"/>
              <a:t>Ibrar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258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STEPS: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dirty="0"/>
              <a:t>Decide what information should be sought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/>
              <a:t>Decide what type of questionnaire should be used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/>
              <a:t>Write a first draft of the questionnaire</a:t>
            </a:r>
          </a:p>
          <a:p>
            <a:pPr marL="0" indent="0">
              <a:buNone/>
            </a:pPr>
            <a:r>
              <a:rPr lang="en-US" dirty="0" smtClean="0"/>
              <a:t>4. Re-examine </a:t>
            </a:r>
            <a:r>
              <a:rPr lang="en-US" dirty="0"/>
              <a:t>and revise the questionnaire</a:t>
            </a:r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/>
              <a:t>Pretest the questionnaire</a:t>
            </a:r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/>
              <a:t>Edit the questionnaire and specify the </a:t>
            </a:r>
            <a:r>
              <a:rPr lang="en-US" dirty="0" smtClean="0"/>
              <a:t>procedures for </a:t>
            </a:r>
            <a:r>
              <a:rPr lang="en-US" dirty="0"/>
              <a:t>its use.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CONSTRUCTING </a:t>
            </a:r>
            <a:r>
              <a:rPr lang="en-US" b="1" dirty="0" smtClean="0"/>
              <a:t>A QUESTIONNAIRE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0955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Simplicity </a:t>
            </a:r>
            <a:r>
              <a:rPr lang="en-US" dirty="0"/>
              <a:t>in language</a:t>
            </a:r>
          </a:p>
          <a:p>
            <a:r>
              <a:rPr lang="en-US" dirty="0" smtClean="0"/>
              <a:t>Avoid </a:t>
            </a:r>
            <a:r>
              <a:rPr lang="en-US" dirty="0"/>
              <a:t>ambiguity</a:t>
            </a:r>
          </a:p>
          <a:p>
            <a:r>
              <a:rPr lang="en-US" dirty="0" smtClean="0"/>
              <a:t>Avoid unclear </a:t>
            </a:r>
            <a:r>
              <a:rPr lang="en-US" dirty="0"/>
              <a:t>words</a:t>
            </a:r>
          </a:p>
          <a:p>
            <a:r>
              <a:rPr lang="en-US" dirty="0" smtClean="0"/>
              <a:t>Avoid </a:t>
            </a:r>
            <a:r>
              <a:rPr lang="en-US" dirty="0"/>
              <a:t>embarrassing questions</a:t>
            </a:r>
          </a:p>
          <a:p>
            <a:r>
              <a:rPr lang="en-US" dirty="0" smtClean="0"/>
              <a:t>Avoid </a:t>
            </a:r>
            <a:r>
              <a:rPr lang="en-US" dirty="0"/>
              <a:t>double negatives</a:t>
            </a:r>
          </a:p>
          <a:p>
            <a:r>
              <a:rPr lang="en-US" dirty="0" smtClean="0"/>
              <a:t>Avoid </a:t>
            </a:r>
            <a:r>
              <a:rPr lang="en-US" dirty="0"/>
              <a:t>leading questions</a:t>
            </a:r>
          </a:p>
          <a:p>
            <a:r>
              <a:rPr lang="en-US" dirty="0" smtClean="0"/>
              <a:t>Avoid Bold </a:t>
            </a:r>
            <a:r>
              <a:rPr lang="en-US" dirty="0"/>
              <a:t>questions</a:t>
            </a:r>
          </a:p>
          <a:p>
            <a:r>
              <a:rPr lang="en-US" dirty="0" smtClean="0"/>
              <a:t>Avoid Hypothetical </a:t>
            </a:r>
            <a:r>
              <a:rPr lang="en-US" dirty="0"/>
              <a:t>questions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WORDINGS OF </a:t>
            </a:r>
            <a:r>
              <a:rPr lang="en-US" b="1" dirty="0" smtClean="0"/>
              <a:t>THE QUESTIONNAIRE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="" xmlns:p14="http://schemas.microsoft.com/office/powerpoint/2010/main" val="2920359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Begin with simple and general questions</a:t>
            </a:r>
          </a:p>
          <a:p>
            <a:r>
              <a:rPr lang="en-US" dirty="0" smtClean="0"/>
              <a:t>No </a:t>
            </a:r>
            <a:r>
              <a:rPr lang="en-US" dirty="0"/>
              <a:t>sensitive and embarrassing questions at beginning</a:t>
            </a:r>
          </a:p>
          <a:p>
            <a:r>
              <a:rPr lang="en-US" dirty="0" smtClean="0"/>
              <a:t>Move </a:t>
            </a:r>
            <a:r>
              <a:rPr lang="en-US" dirty="0"/>
              <a:t>from general to specific in logical manner</a:t>
            </a:r>
          </a:p>
          <a:p>
            <a:r>
              <a:rPr lang="en-US" dirty="0" smtClean="0"/>
              <a:t>Sensitive </a:t>
            </a:r>
            <a:r>
              <a:rPr lang="en-US" dirty="0"/>
              <a:t>questions at the end</a:t>
            </a:r>
          </a:p>
          <a:p>
            <a:r>
              <a:rPr lang="en-US" dirty="0" smtClean="0"/>
              <a:t>Demographic </a:t>
            </a:r>
            <a:r>
              <a:rPr lang="en-US" dirty="0"/>
              <a:t>data should be obtained at the end of </a:t>
            </a:r>
            <a:r>
              <a:rPr lang="en-US" dirty="0" smtClean="0"/>
              <a:t>self-administering </a:t>
            </a:r>
            <a:r>
              <a:rPr lang="en-US" dirty="0"/>
              <a:t>questions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ORDER OF THE QUESTIONS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="" xmlns:p14="http://schemas.microsoft.com/office/powerpoint/2010/main" val="285981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37791678"/>
              </p:ext>
            </p:extLst>
          </p:nvPr>
        </p:nvGraphicFramePr>
        <p:xfrm>
          <a:off x="457200" y="1481138"/>
          <a:ext cx="8229600" cy="4534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6019800"/>
              </a:tblGrid>
              <a:tr h="8622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Opening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Show Courtesy/Politeness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• Awaken the respondents interest on the topic</a:t>
                      </a:r>
                      <a:endParaRPr lang="en-US" dirty="0"/>
                    </a:p>
                  </a:txBody>
                  <a:tcPr/>
                </a:tc>
              </a:tr>
              <a:tr h="933253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Early Questions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These should be simple, friendly, close ended, easy to respond questions &amp; should convey the theme of the study</a:t>
                      </a:r>
                      <a:endParaRPr lang="en-US" dirty="0"/>
                    </a:p>
                  </a:txBody>
                  <a:tcPr/>
                </a:tc>
              </a:tr>
              <a:tr h="8622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Middle Questions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Ask the Target Questions</a:t>
                      </a:r>
                      <a:endParaRPr lang="en-US" dirty="0"/>
                    </a:p>
                  </a:txBody>
                  <a:tcPr/>
                </a:tc>
              </a:tr>
              <a:tr h="86220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Late Questions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Ask optional questions like name, age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along with open-ended question here</a:t>
                      </a:r>
                      <a:endParaRPr lang="en-US" dirty="0"/>
                    </a:p>
                  </a:txBody>
                  <a:tcPr/>
                </a:tc>
              </a:tr>
              <a:tr h="101436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Closing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• Build relation, Keep scope for future meetings, show gratitude to the respondent for responding, leave on a positive note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structure of the questionnaire?</a:t>
            </a:r>
          </a:p>
        </p:txBody>
      </p:sp>
    </p:spTree>
    <p:extLst>
      <p:ext uri="{BB962C8B-B14F-4D97-AF65-F5344CB8AC3E}">
        <p14:creationId xmlns="" xmlns:p14="http://schemas.microsoft.com/office/powerpoint/2010/main" val="2421921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Merits </a:t>
            </a:r>
            <a:r>
              <a:rPr lang="en-US" dirty="0" smtClean="0"/>
              <a:t>of </a:t>
            </a:r>
            <a:r>
              <a:rPr lang="en-US" dirty="0" smtClean="0"/>
              <a:t>Questionnaire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1</a:t>
            </a:r>
            <a:r>
              <a:rPr lang="en-US" dirty="0" smtClean="0"/>
              <a:t>. it’s very economical. </a:t>
            </a: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2</a:t>
            </a:r>
            <a:r>
              <a:rPr lang="en-US" dirty="0" smtClean="0"/>
              <a:t>. It’s a time saving process. </a:t>
            </a: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3</a:t>
            </a:r>
            <a:r>
              <a:rPr lang="en-US" dirty="0" smtClean="0"/>
              <a:t>. It covers the research in wide area. </a:t>
            </a: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4</a:t>
            </a:r>
            <a:r>
              <a:rPr lang="en-US" dirty="0" smtClean="0"/>
              <a:t>. It’s very suitable for special type of responses. </a:t>
            </a: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5</a:t>
            </a:r>
            <a:r>
              <a:rPr lang="en-US" dirty="0" smtClean="0"/>
              <a:t>. It is most reliable in special cases.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Merits and Demerits of Questionnaire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Demerits </a:t>
            </a:r>
            <a:r>
              <a:rPr lang="en-US" dirty="0" smtClean="0"/>
              <a:t>of </a:t>
            </a:r>
            <a:r>
              <a:rPr lang="en-US" smtClean="0"/>
              <a:t>Questionnaire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1. Through </a:t>
            </a:r>
            <a:r>
              <a:rPr lang="en-US" dirty="0" smtClean="0"/>
              <a:t>this we get only limited </a:t>
            </a:r>
            <a:r>
              <a:rPr lang="en-US" dirty="0" smtClean="0"/>
              <a:t>responses.</a:t>
            </a:r>
          </a:p>
          <a:p>
            <a:pPr>
              <a:buNone/>
            </a:pPr>
            <a:r>
              <a:rPr lang="en-US" dirty="0" smtClean="0"/>
              <a:t> 2</a:t>
            </a:r>
            <a:r>
              <a:rPr lang="en-US" dirty="0" smtClean="0"/>
              <a:t>. Lack of personal contact.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3</a:t>
            </a:r>
            <a:r>
              <a:rPr lang="en-US" dirty="0" smtClean="0"/>
              <a:t>. Greater possibility of wrong answers.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4</a:t>
            </a:r>
            <a:r>
              <a:rPr lang="en-US" dirty="0" smtClean="0"/>
              <a:t>. Chances of receiving incomplete response are more.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5</a:t>
            </a:r>
            <a:r>
              <a:rPr lang="en-US" dirty="0" smtClean="0"/>
              <a:t>. Sometimes answers may be illegible.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6</a:t>
            </a:r>
            <a:r>
              <a:rPr lang="en-US" dirty="0" smtClean="0"/>
              <a:t>. It may be useless in many problems.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…Contd.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Questionnaire are the main and easy </a:t>
            </a:r>
            <a:r>
              <a:rPr lang="en-US" dirty="0" smtClean="0"/>
              <a:t>way collecting </a:t>
            </a:r>
            <a:r>
              <a:rPr lang="en-US" dirty="0"/>
              <a:t>data</a:t>
            </a:r>
          </a:p>
          <a:p>
            <a:pPr algn="just"/>
            <a:r>
              <a:rPr lang="en-US" dirty="0" smtClean="0"/>
              <a:t>But </a:t>
            </a:r>
            <a:r>
              <a:rPr lang="en-US" dirty="0"/>
              <a:t>the questionnaire must be highly </a:t>
            </a:r>
            <a:r>
              <a:rPr lang="en-US" dirty="0" smtClean="0"/>
              <a:t>reliable and </a:t>
            </a:r>
            <a:r>
              <a:rPr lang="en-US" dirty="0"/>
              <a:t>valid.</a:t>
            </a:r>
          </a:p>
          <a:p>
            <a:pPr algn="just"/>
            <a:r>
              <a:rPr lang="en-US" dirty="0" smtClean="0"/>
              <a:t>Using </a:t>
            </a:r>
            <a:r>
              <a:rPr lang="en-US" dirty="0"/>
              <a:t>standardized questionnaires will give </a:t>
            </a:r>
            <a:r>
              <a:rPr lang="en-US" dirty="0" smtClean="0"/>
              <a:t>us the </a:t>
            </a:r>
            <a:r>
              <a:rPr lang="en-US" dirty="0"/>
              <a:t>appropriate data and will yield a valid study</a:t>
            </a:r>
          </a:p>
          <a:p>
            <a:pPr algn="just"/>
            <a:r>
              <a:rPr lang="en-US" dirty="0" smtClean="0"/>
              <a:t>One </a:t>
            </a:r>
            <a:r>
              <a:rPr lang="en-US" dirty="0"/>
              <a:t>must follow all the basic guidelines </a:t>
            </a:r>
            <a:r>
              <a:rPr lang="en-US" dirty="0" smtClean="0"/>
              <a:t>and methods </a:t>
            </a:r>
            <a:r>
              <a:rPr lang="en-US" dirty="0"/>
              <a:t>of constructing a questionnaire and </a:t>
            </a:r>
            <a:r>
              <a:rPr lang="en-US" dirty="0" smtClean="0"/>
              <a:t>test it </a:t>
            </a:r>
            <a:r>
              <a:rPr lang="en-US" dirty="0"/>
              <a:t>before using it.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970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/>
              <a:t>A Questionnaire</a:t>
            </a:r>
            <a:r>
              <a:rPr lang="en-US" dirty="0" smtClean="0"/>
              <a:t> </a:t>
            </a:r>
            <a:r>
              <a:rPr lang="en-US" dirty="0"/>
              <a:t>is a set of questions asked to the </a:t>
            </a:r>
            <a:r>
              <a:rPr lang="en-US" dirty="0" smtClean="0"/>
              <a:t>target respondents</a:t>
            </a:r>
            <a:r>
              <a:rPr lang="en-US" dirty="0"/>
              <a:t>. Both open and close-ended questions can </a:t>
            </a:r>
            <a:r>
              <a:rPr lang="en-US" dirty="0" smtClean="0"/>
              <a:t>be used </a:t>
            </a:r>
            <a:r>
              <a:rPr lang="en-US" dirty="0"/>
              <a:t>in the design of the questionnaire to collect data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/>
              <a:t>A set of predetermined questions </a:t>
            </a:r>
            <a:r>
              <a:rPr lang="en-US" dirty="0" smtClean="0"/>
              <a:t>for all respondents </a:t>
            </a:r>
            <a:r>
              <a:rPr lang="en-US" dirty="0"/>
              <a:t>that serves as </a:t>
            </a:r>
            <a:r>
              <a:rPr lang="en-US" dirty="0" smtClean="0"/>
              <a:t>a primary </a:t>
            </a:r>
            <a:r>
              <a:rPr lang="en-US" dirty="0"/>
              <a:t>research instrument in </a:t>
            </a:r>
            <a:r>
              <a:rPr lang="en-US" dirty="0" smtClean="0"/>
              <a:t>research.</a:t>
            </a:r>
          </a:p>
          <a:p>
            <a:pPr marL="0" indent="0" algn="just">
              <a:buNone/>
            </a:pPr>
            <a:r>
              <a:rPr lang="en-US" dirty="0"/>
              <a:t>A </a:t>
            </a:r>
            <a:r>
              <a:rPr lang="en-US" b="1" dirty="0"/>
              <a:t>questionnaire </a:t>
            </a:r>
            <a:r>
              <a:rPr lang="en-US" dirty="0"/>
              <a:t>is a means of </a:t>
            </a:r>
            <a:r>
              <a:rPr lang="en-US" dirty="0" smtClean="0"/>
              <a:t>provoking the feelings</a:t>
            </a:r>
            <a:r>
              <a:rPr lang="en-US" dirty="0"/>
              <a:t>, beliefs, experiences, perceptions, </a:t>
            </a:r>
            <a:r>
              <a:rPr lang="en-US" dirty="0" smtClean="0"/>
              <a:t>or attitudes </a:t>
            </a:r>
            <a:r>
              <a:rPr lang="en-US" dirty="0"/>
              <a:t>of some sample of individuals.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3387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572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1. Should be concerned with specific and </a:t>
            </a:r>
            <a:r>
              <a:rPr lang="en-US" dirty="0" smtClean="0"/>
              <a:t>relevant topic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2. Should be short</a:t>
            </a:r>
          </a:p>
          <a:p>
            <a:pPr marL="0" indent="0" algn="just">
              <a:buNone/>
            </a:pPr>
            <a:r>
              <a:rPr lang="en-US" dirty="0"/>
              <a:t>3. Directions and wording should be simple </a:t>
            </a:r>
            <a:r>
              <a:rPr lang="en-US" dirty="0" smtClean="0"/>
              <a:t>and clear.</a:t>
            </a:r>
          </a:p>
          <a:p>
            <a:pPr marL="0" indent="0" algn="just">
              <a:buNone/>
            </a:pPr>
            <a:r>
              <a:rPr lang="en-US" dirty="0" smtClean="0"/>
              <a:t>4. </a:t>
            </a:r>
            <a:r>
              <a:rPr lang="en-US" dirty="0"/>
              <a:t>Should be presented in a good </a:t>
            </a:r>
            <a:r>
              <a:rPr lang="en-US" dirty="0" smtClean="0"/>
              <a:t>order</a:t>
            </a:r>
          </a:p>
          <a:p>
            <a:pPr marL="0" indent="0" algn="just">
              <a:buNone/>
            </a:pPr>
            <a:r>
              <a:rPr lang="en-US" dirty="0" smtClean="0"/>
              <a:t>5. </a:t>
            </a:r>
            <a:r>
              <a:rPr lang="en-US" dirty="0"/>
              <a:t>Early questions should be simple in design, friendly and easy to </a:t>
            </a:r>
            <a:r>
              <a:rPr lang="en-US" dirty="0" smtClean="0"/>
              <a:t>respond; on </a:t>
            </a:r>
            <a:r>
              <a:rPr lang="en-US" dirty="0"/>
              <a:t>the other hand; they should convey the theme of the study to </a:t>
            </a:r>
            <a:r>
              <a:rPr lang="en-US" dirty="0" smtClean="0"/>
              <a:t>the respondent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/>
              <a:t>CHARACTERISTICS OF A </a:t>
            </a:r>
            <a:r>
              <a:rPr lang="en-US" sz="3600" b="1" dirty="0" smtClean="0"/>
              <a:t>GOOD QUESTIONNAIRE</a:t>
            </a: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152776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/>
              <a:t>Embarrassing questions, </a:t>
            </a:r>
            <a:r>
              <a:rPr lang="en-US" dirty="0" smtClean="0"/>
              <a:t>arrogant </a:t>
            </a:r>
            <a:r>
              <a:rPr lang="en-US" dirty="0"/>
              <a:t>questions and </a:t>
            </a:r>
            <a:r>
              <a:rPr lang="en-US" dirty="0" smtClean="0"/>
              <a:t>hypothetical (Imaginary) questions </a:t>
            </a:r>
            <a:r>
              <a:rPr lang="en-US" dirty="0"/>
              <a:t>should be </a:t>
            </a:r>
            <a:r>
              <a:rPr lang="en-US" dirty="0" smtClean="0"/>
              <a:t>avoided.</a:t>
            </a:r>
          </a:p>
          <a:p>
            <a:pPr marL="0" indent="0">
              <a:buNone/>
            </a:pPr>
            <a:r>
              <a:rPr lang="en-US" dirty="0" smtClean="0"/>
              <a:t>7. </a:t>
            </a:r>
            <a:r>
              <a:rPr lang="en-US" dirty="0"/>
              <a:t>Should be attractive, neatly printed and clearly arranged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8. </a:t>
            </a:r>
            <a:r>
              <a:rPr lang="en-US" dirty="0"/>
              <a:t>All the questions related to personal information (</a:t>
            </a:r>
            <a:r>
              <a:rPr lang="en-US" dirty="0" smtClean="0"/>
              <a:t>name, income</a:t>
            </a:r>
            <a:r>
              <a:rPr lang="en-US" dirty="0"/>
              <a:t>, phone, address etc.) of the respondents should be </a:t>
            </a:r>
            <a:r>
              <a:rPr lang="en-US" dirty="0" smtClean="0"/>
              <a:t>either optional </a:t>
            </a:r>
            <a:r>
              <a:rPr lang="en-US" dirty="0"/>
              <a:t>or asked in the last section of the questionnaires.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074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9. </a:t>
            </a:r>
            <a:r>
              <a:rPr lang="en-US" dirty="0"/>
              <a:t>Open ended questions should be placed in the later part of </a:t>
            </a:r>
            <a:r>
              <a:rPr lang="en-US" dirty="0" smtClean="0"/>
              <a:t>the questionnaire </a:t>
            </a:r>
            <a:r>
              <a:rPr lang="en-US" dirty="0"/>
              <a:t>and deliberately kept to the minimum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smtClean="0"/>
              <a:t>10. </a:t>
            </a:r>
            <a:r>
              <a:rPr lang="en-US" dirty="0"/>
              <a:t>The questionnaires should begin with an effort to awaken the </a:t>
            </a:r>
            <a:r>
              <a:rPr lang="en-US" dirty="0" smtClean="0"/>
              <a:t>respondents’ interest</a:t>
            </a:r>
            <a:r>
              <a:rPr lang="en-US" dirty="0"/>
              <a:t>. Important target questions should be asked in the middle </a:t>
            </a:r>
            <a:r>
              <a:rPr lang="en-US" dirty="0" smtClean="0"/>
              <a:t>of the survey.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7061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smtClean="0"/>
              <a:t>DESCRIPTION</a:t>
            </a:r>
            <a:r>
              <a:rPr lang="en-US" dirty="0" smtClean="0"/>
              <a:t>: The </a:t>
            </a:r>
            <a:r>
              <a:rPr lang="en-US" dirty="0"/>
              <a:t>questionnaire provides </a:t>
            </a:r>
            <a:r>
              <a:rPr lang="en-US" dirty="0" smtClean="0"/>
              <a:t>description about </a:t>
            </a:r>
            <a:r>
              <a:rPr lang="en-US" dirty="0"/>
              <a:t>age, sex, marital status, </a:t>
            </a:r>
            <a:r>
              <a:rPr lang="en-US" dirty="0" smtClean="0"/>
              <a:t>occupation, income</a:t>
            </a:r>
            <a:r>
              <a:rPr lang="en-US" dirty="0"/>
              <a:t>, political </a:t>
            </a:r>
            <a:r>
              <a:rPr lang="en-US" dirty="0" smtClean="0"/>
              <a:t>affiliation, </a:t>
            </a:r>
            <a:r>
              <a:rPr lang="en-US" dirty="0"/>
              <a:t>religious </a:t>
            </a:r>
            <a:r>
              <a:rPr lang="en-US" dirty="0" smtClean="0"/>
              <a:t>affiliation, etc.</a:t>
            </a:r>
          </a:p>
          <a:p>
            <a:pPr marL="0" indent="0">
              <a:buNone/>
            </a:pPr>
            <a:r>
              <a:rPr lang="en-US" b="1" dirty="0" smtClean="0"/>
              <a:t>MEASUREMENT</a:t>
            </a:r>
            <a:r>
              <a:rPr lang="en-US" dirty="0" smtClean="0"/>
              <a:t>: Measurement </a:t>
            </a:r>
            <a:r>
              <a:rPr lang="en-US" dirty="0"/>
              <a:t>of individual and/or </a:t>
            </a:r>
            <a:r>
              <a:rPr lang="en-US" dirty="0" smtClean="0"/>
              <a:t>group variables </a:t>
            </a:r>
            <a:r>
              <a:rPr lang="en-US" dirty="0"/>
              <a:t>like attitude, opinion, </a:t>
            </a:r>
            <a:r>
              <a:rPr lang="en-US" dirty="0" smtClean="0"/>
              <a:t>behaviors </a:t>
            </a:r>
            <a:r>
              <a:rPr lang="en-US" dirty="0"/>
              <a:t>and </a:t>
            </a:r>
            <a:r>
              <a:rPr lang="en-US" dirty="0" smtClean="0"/>
              <a:t>habits of </a:t>
            </a:r>
            <a:r>
              <a:rPr lang="en-US" dirty="0"/>
              <a:t>persons.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FUNCTIONS </a:t>
            </a:r>
            <a:r>
              <a:rPr lang="en-US" b="1" dirty="0" smtClean="0"/>
              <a:t>OF QUESTIONNAIRE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305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Based </a:t>
            </a:r>
            <a:r>
              <a:rPr lang="en-US" b="1" dirty="0"/>
              <a:t>upon the type of respond required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smtClean="0"/>
              <a:t>Closed ended questionnaire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 Open- </a:t>
            </a:r>
            <a:r>
              <a:rPr lang="en-US" dirty="0" smtClean="0"/>
              <a:t>ended </a:t>
            </a:r>
            <a:r>
              <a:rPr lang="en-US" dirty="0"/>
              <a:t>questionnaire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Based </a:t>
            </a:r>
            <a:r>
              <a:rPr lang="en-US" b="1" dirty="0"/>
              <a:t>upon the method of administering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1. Mail questionnaire</a:t>
            </a:r>
          </a:p>
          <a:p>
            <a:pPr marL="0" indent="0">
              <a:buNone/>
            </a:pPr>
            <a:r>
              <a:rPr lang="en-US" dirty="0"/>
              <a:t>2. Face-to-face administered questionnaire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TYPES </a:t>
            </a:r>
            <a:r>
              <a:rPr lang="en-US" b="1" dirty="0" smtClean="0"/>
              <a:t>OF QUESTIONNAIRE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131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are open and close-ended questions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r>
              <a:rPr lang="en-US" dirty="0"/>
              <a:t>For open ended questions the researcher does not provide any options to answer. Questions </a:t>
            </a:r>
            <a:r>
              <a:rPr lang="en-US" dirty="0" smtClean="0"/>
              <a:t>are open </a:t>
            </a:r>
            <a:r>
              <a:rPr lang="en-US" dirty="0"/>
              <a:t>to any descriptive response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dirty="0"/>
              <a:t>Q. what do you do to keep yourself healthy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______________________________________________________________________________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3761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Close ended questions have definite options and they are easy to respond</a:t>
            </a:r>
          </a:p>
          <a:p>
            <a:pPr marL="0" indent="0">
              <a:buNone/>
            </a:pPr>
            <a:r>
              <a:rPr lang="en-US" dirty="0"/>
              <a:t>Example: (Tick the appropriate options below)</a:t>
            </a:r>
          </a:p>
          <a:p>
            <a:pPr marL="0" indent="0">
              <a:buNone/>
            </a:pPr>
            <a:r>
              <a:rPr lang="en-US" dirty="0"/>
              <a:t>Q. what do you do to keep yourself healthy?</a:t>
            </a:r>
          </a:p>
          <a:p>
            <a:pPr marL="0" indent="0">
              <a:buNone/>
            </a:pPr>
            <a:r>
              <a:rPr lang="en-US" dirty="0"/>
              <a:t>a) by running/jogging more than 3 times weekly</a:t>
            </a:r>
          </a:p>
          <a:p>
            <a:pPr marL="0" indent="0">
              <a:buNone/>
            </a:pPr>
            <a:r>
              <a:rPr lang="en-US" dirty="0"/>
              <a:t>b) by brisk walking daily</a:t>
            </a:r>
          </a:p>
          <a:p>
            <a:pPr marL="0" indent="0">
              <a:buNone/>
            </a:pPr>
            <a:r>
              <a:rPr lang="en-US" dirty="0"/>
              <a:t>c) By biking daily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…Contd.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033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473</TotalTime>
  <Words>739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Questionnaire</vt:lpstr>
      <vt:lpstr>Introduction</vt:lpstr>
      <vt:lpstr>CHARACTERISTICS OF A GOOD QUESTIONNAIRE</vt:lpstr>
      <vt:lpstr>…Contd.</vt:lpstr>
      <vt:lpstr>…Contd.</vt:lpstr>
      <vt:lpstr>FUNCTIONS OF QUESTIONNAIRE</vt:lpstr>
      <vt:lpstr>TYPES OF QUESTIONNAIRE</vt:lpstr>
      <vt:lpstr>…Contd.</vt:lpstr>
      <vt:lpstr>…Contd.</vt:lpstr>
      <vt:lpstr>CONSTRUCTING A QUESTIONNAIRE</vt:lpstr>
      <vt:lpstr>WORDINGS OF THE QUESTIONNAIRE:</vt:lpstr>
      <vt:lpstr>ORDER OF THE QUESTIONS:</vt:lpstr>
      <vt:lpstr>The structure of the questionnaire?</vt:lpstr>
      <vt:lpstr>Merits and Demerits of Questionnaire</vt:lpstr>
      <vt:lpstr>…Contd.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</dc:title>
  <dc:creator>ibrar</dc:creator>
  <cp:lastModifiedBy>dell</cp:lastModifiedBy>
  <cp:revision>29</cp:revision>
  <dcterms:created xsi:type="dcterms:W3CDTF">2017-11-23T03:35:07Z</dcterms:created>
  <dcterms:modified xsi:type="dcterms:W3CDTF">2019-01-07T03:19:24Z</dcterms:modified>
</cp:coreProperties>
</file>